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5"/>
  </p:notesMasterIdLst>
  <p:sldIdLst>
    <p:sldId id="294" r:id="rId2"/>
    <p:sldId id="282" r:id="rId3"/>
    <p:sldId id="258" r:id="rId4"/>
    <p:sldId id="284" r:id="rId5"/>
    <p:sldId id="286" r:id="rId6"/>
    <p:sldId id="276" r:id="rId7"/>
    <p:sldId id="293" r:id="rId8"/>
    <p:sldId id="290" r:id="rId9"/>
    <p:sldId id="289" r:id="rId10"/>
    <p:sldId id="263" r:id="rId11"/>
    <p:sldId id="287" r:id="rId12"/>
    <p:sldId id="281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078" autoAdjust="0"/>
  </p:normalViewPr>
  <p:slideViewPr>
    <p:cSldViewPr snapToGrid="0" snapToObjects="1" showGuides="1">
      <p:cViewPr varScale="1">
        <p:scale>
          <a:sx n="99" d="100"/>
          <a:sy n="99" d="100"/>
        </p:scale>
        <p:origin x="39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 способу отнесения затрат на себестоимость продукции:</a:t>
            </a:r>
            <a:endParaRPr lang="ru-RU" dirty="0" smtClean="0"/>
          </a:p>
          <a:p>
            <a:r>
              <a:rPr lang="ru-RU" dirty="0" smtClean="0"/>
              <a:t>1) прямые расходы – связаны с изготовлением продукции и по установленным нормам относятся к себестоимости (сырье, материалы, топливо, энергия);</a:t>
            </a:r>
          </a:p>
          <a:p>
            <a:r>
              <a:rPr lang="ru-RU" dirty="0" smtClean="0"/>
              <a:t>2) косвенные расходы – обусловлены изготовлением различных видов продукции и включаются в себестоимость пропорционально (расходы на содержание и эксплуатацию оборудования, общепроизводственные и общехозяйственные).</a:t>
            </a:r>
          </a:p>
          <a:p>
            <a:r>
              <a:rPr lang="ru-RU" b="1" dirty="0" smtClean="0"/>
              <a:t>По функциональной роли </a:t>
            </a:r>
            <a:r>
              <a:rPr lang="ru-RU" dirty="0" smtClean="0"/>
              <a:t>в формировании себестоимости:</a:t>
            </a:r>
          </a:p>
          <a:p>
            <a:r>
              <a:rPr lang="ru-RU" dirty="0" smtClean="0"/>
              <a:t>1) основные расходы непосредственно связаны с технологическим процессом изготовления изделий – расходы на сырье, основные материалы, топливо и энергию, основная заработная плата;</a:t>
            </a:r>
          </a:p>
          <a:p>
            <a:r>
              <a:rPr lang="ru-RU" dirty="0" smtClean="0"/>
              <a:t>2) к накладным расходам относятся затраты, связанные с созданием необходимых условий для функционирования производства, с его организацией, управлением, обслуживанием, – общепроизводственные, общехозяйственные, внепроизводственные расходы.</a:t>
            </a:r>
          </a:p>
          <a:p>
            <a:r>
              <a:rPr lang="ru-RU" b="1" dirty="0" smtClean="0"/>
              <a:t>По степени зависимости от изменения объема производства:</a:t>
            </a:r>
            <a:endParaRPr lang="ru-RU" dirty="0" smtClean="0"/>
          </a:p>
          <a:p>
            <a:r>
              <a:rPr lang="ru-RU" dirty="0" smtClean="0"/>
              <a:t>1) пропорциональные (условно-переменные) – это затраты, сумма которых зависит непосредственно от объема производства (зарплата основных рабочих, сырье, материалы);</a:t>
            </a:r>
          </a:p>
          <a:p>
            <a:r>
              <a:rPr lang="ru-RU" dirty="0" smtClean="0"/>
              <a:t>2) непропорциональные (условно-постоянные) – это затраты, абсолютная величина которых при изменении объема производства не меняется или меняется незначительно (амортизация зданий, отопление, освещение помещений, зарплата администрации).</a:t>
            </a:r>
          </a:p>
          <a:p>
            <a:r>
              <a:rPr lang="ru-RU" b="1" dirty="0" smtClean="0"/>
              <a:t>По степени однородности затрат:</a:t>
            </a:r>
            <a:endParaRPr lang="ru-RU" dirty="0" smtClean="0"/>
          </a:p>
          <a:p>
            <a:r>
              <a:rPr lang="ru-RU" dirty="0" smtClean="0"/>
              <a:t>1) элементные – расходы, которые нельзя расчленить на составные части (затраты на сырье, основные материалы, амортизация основных фондов);</a:t>
            </a:r>
          </a:p>
          <a:p>
            <a:r>
              <a:rPr lang="ru-RU" dirty="0" smtClean="0"/>
              <a:t>2) комплексные – состоящие из нескольких однородных затрат (расходы на содержание и эксплуатацию оборудования, общепроизводственные, общехозяйственные расходы).</a:t>
            </a:r>
          </a:p>
          <a:p>
            <a:r>
              <a:rPr lang="ru-RU" b="1" dirty="0" smtClean="0"/>
              <a:t>По удельному весу в себестоимости </a:t>
            </a:r>
            <a:r>
              <a:rPr lang="ru-RU" dirty="0" smtClean="0"/>
              <a:t>– материалоемкая, энергоемкая, </a:t>
            </a:r>
            <a:r>
              <a:rPr lang="ru-RU" dirty="0" err="1" smtClean="0"/>
              <a:t>фондоемкая</a:t>
            </a:r>
            <a:r>
              <a:rPr lang="ru-RU" dirty="0" smtClean="0"/>
              <a:t> и трудоемкая продукция.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3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Себестоимость продукции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это совокупность затрат предприятия на производство и реализацию продукции.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3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2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1200" b="1" u="sng" dirty="0" smtClean="0">
                <a:latin typeface="Times New Roman" pitchFamily="18" charset="0"/>
              </a:rPr>
              <a:t>Различают денежные потоки: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</a:rPr>
              <a:t>от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основной деятельности (операционной)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ru-RU" sz="1200" dirty="0" smtClean="0">
                <a:latin typeface="Times New Roman" pitchFamily="18" charset="0"/>
              </a:rPr>
              <a:t> движение денежных средств в процессе производства и реализации основной продукции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</a:rPr>
              <a:t>от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инвестиционной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</a:rPr>
              <a:t>деятельности: доходы и расходы от инвестирования средств и реализация </a:t>
            </a:r>
            <a:r>
              <a:rPr lang="ru-RU" sz="1200" b="1" dirty="0" smtClean="0">
                <a:latin typeface="Times New Roman" pitchFamily="18" charset="0"/>
              </a:rPr>
              <a:t>внеоборотных</a:t>
            </a:r>
            <a:r>
              <a:rPr lang="ru-RU" sz="1200" dirty="0" smtClean="0">
                <a:latin typeface="Times New Roman" pitchFamily="18" charset="0"/>
              </a:rPr>
              <a:t> средств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</a:rPr>
              <a:t>от </a:t>
            </a:r>
            <a:r>
              <a:rPr lang="ru-RU" sz="1200" b="1" dirty="0" smtClean="0">
                <a:latin typeface="Times New Roman" pitchFamily="18" charset="0"/>
              </a:rPr>
              <a:t>финансовой</a:t>
            </a:r>
            <a:r>
              <a:rPr lang="ru-RU" sz="1200" dirty="0" smtClean="0">
                <a:latin typeface="Times New Roman" pitchFamily="18" charset="0"/>
              </a:rPr>
              <a:t> деятельности: получение и выплата кредитов, выпуск акций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2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Эффект производственного (операционного) рычага выражается в том, что </a:t>
            </a:r>
            <a:r>
              <a:rPr lang="ru-RU" b="1" dirty="0" smtClean="0"/>
              <a:t>любое изменение выручки от реализации порождает еще большее изменение прибыли.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6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1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4" y="188641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74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24" y="2933700"/>
            <a:ext cx="97726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95500" y="5044826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Анализ доходов и расходов корпорации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88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10793506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4000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990278"/>
              </p:ext>
            </p:extLst>
          </p:nvPr>
        </p:nvGraphicFramePr>
        <p:xfrm>
          <a:off x="808534" y="1836747"/>
          <a:ext cx="7848872" cy="4896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509"/>
                <a:gridCol w="5405083"/>
                <a:gridCol w="1926280"/>
              </a:tblGrid>
              <a:tr h="439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№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Показатель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</a:rPr>
                        <a:t> тг/%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Выручка у предприятия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11 000 000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Переменные затраты 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9 300 000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Валовая маржа (№ 1 – № 2)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1 700 000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Постоянные издержки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1 500 000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Прибыль (№3 – № 4)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200 000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СВОР (№3 / №5)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8,5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Увеличение выручки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Увеличение прибыли (№ 6 * № 7)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25,5%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Снижение выручки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10%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037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Снижение прибыли (№ 6 * № 9)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85,0%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-247804" y="-27384"/>
            <a:ext cx="112777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j-lt"/>
              </a:rPr>
              <a:t>С</a:t>
            </a:r>
            <a:r>
              <a:rPr lang="ru-RU" sz="4000" b="1" dirty="0">
                <a:latin typeface="+mj-lt"/>
              </a:rPr>
              <a:t>ила </a:t>
            </a:r>
            <a:r>
              <a:rPr lang="ru-RU" sz="4000" b="1" dirty="0">
                <a:solidFill>
                  <a:srgbClr val="FF0000"/>
                </a:solidFill>
                <a:latin typeface="+mj-lt"/>
              </a:rPr>
              <a:t>в</a:t>
            </a:r>
            <a:r>
              <a:rPr lang="ru-RU" sz="4000" b="1" dirty="0">
                <a:latin typeface="+mj-lt"/>
              </a:rPr>
              <a:t>оздействия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4000" b="1" dirty="0" smtClean="0">
                <a:latin typeface="+mj-lt"/>
              </a:rPr>
              <a:t>перационного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р</a:t>
            </a:r>
            <a:r>
              <a:rPr lang="ru-RU" sz="4000" b="1" dirty="0" smtClean="0">
                <a:latin typeface="+mj-lt"/>
              </a:rPr>
              <a:t>ычага</a:t>
            </a:r>
            <a:endParaRPr lang="ru-RU" sz="4000" b="1" dirty="0">
              <a:latin typeface="+mj-lt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8893231" y="1836747"/>
            <a:ext cx="37148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СВОР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800" b="1" dirty="0"/>
              <a:t>= Валовая маржа/Прибыль</a:t>
            </a:r>
            <a:r>
              <a:rPr lang="ru-RU" sz="2800" b="1" dirty="0" smtClean="0">
                <a:latin typeface="+mj-lt"/>
              </a:rPr>
              <a:t> </a:t>
            </a:r>
            <a:endParaRPr lang="ru-RU" sz="2800" b="1" dirty="0">
              <a:latin typeface="+mj-lt"/>
            </a:endParaRPr>
          </a:p>
        </p:txBody>
      </p:sp>
      <p:pic>
        <p:nvPicPr>
          <p:cNvPr id="10" name="Рисунок 9" descr="http://www.aup.ru/books/m209/img/image045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5" y="735105"/>
            <a:ext cx="8836079" cy="93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эффект операционного рычага, формула, расчет, degree of operating leverage, D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939" y="851023"/>
            <a:ext cx="2120255" cy="54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733606" y="3142484"/>
            <a:ext cx="3534589" cy="32583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Эффект </a:t>
            </a:r>
            <a:r>
              <a:rPr lang="ru-RU" b="1" dirty="0" smtClean="0"/>
              <a:t>операционного (производственного ) </a:t>
            </a:r>
            <a:r>
              <a:rPr lang="ru-RU" b="1" dirty="0"/>
              <a:t>рычага</a:t>
            </a:r>
            <a:r>
              <a:rPr lang="ru-RU" dirty="0"/>
              <a:t> </a:t>
            </a:r>
            <a:r>
              <a:rPr lang="ru-RU" dirty="0" smtClean="0"/>
              <a:t>-  любое </a:t>
            </a:r>
            <a:r>
              <a:rPr lang="ru-RU" dirty="0"/>
              <a:t>изменение выручки от реализации порождает еще большее изменение прибыли.</a:t>
            </a:r>
          </a:p>
        </p:txBody>
      </p:sp>
    </p:spTree>
    <p:extLst>
      <p:ext uri="{BB962C8B-B14F-4D97-AF65-F5344CB8AC3E}">
        <p14:creationId xmlns:p14="http://schemas.microsoft.com/office/powerpoint/2010/main" val="3827486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078255" y="1100412"/>
            <a:ext cx="4277784" cy="6293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spcBef>
                <a:spcPts val="600"/>
              </a:spcBef>
            </a:pPr>
            <a:r>
              <a:rPr lang="ru-RU" sz="1800" b="1" dirty="0">
                <a:latin typeface="Arial" charset="0"/>
              </a:rPr>
              <a:t>ИСТОЧНИКИ ФИНАНСИРОВАНИЯ РАСХОДОВ</a:t>
            </a:r>
          </a:p>
        </p:txBody>
      </p:sp>
      <p:sp>
        <p:nvSpPr>
          <p:cNvPr id="7171" name="Text Box 3" descr="Пергамент"/>
          <p:cNvSpPr txBox="1">
            <a:spLocks noChangeArrowheads="1"/>
          </p:cNvSpPr>
          <p:nvPr/>
        </p:nvSpPr>
        <p:spPr bwMode="auto">
          <a:xfrm>
            <a:off x="135714" y="176347"/>
            <a:ext cx="11146368" cy="733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algn="ctr" eaLnBrk="0" hangingPunct="0"/>
            <a:r>
              <a:rPr lang="ru-RU" sz="4000" b="1" dirty="0">
                <a:latin typeface="Arial" charset="0"/>
              </a:rPr>
              <a:t>Источники финансирования </a:t>
            </a:r>
            <a:r>
              <a:rPr lang="ru-RU" sz="4000" b="1" dirty="0" smtClean="0">
                <a:latin typeface="Arial" charset="0"/>
              </a:rPr>
              <a:t>расходов</a:t>
            </a:r>
            <a:endParaRPr lang="ru-RU" sz="4000" b="1" dirty="0">
              <a:latin typeface="Arial" charset="0"/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4359373" y="1730201"/>
            <a:ext cx="3752851" cy="5083175"/>
            <a:chOff x="2064" y="1022"/>
            <a:chExt cx="1773" cy="3202"/>
          </a:xfrm>
          <a:solidFill>
            <a:schemeClr val="bg1">
              <a:lumMod val="85000"/>
            </a:schemeClr>
          </a:solidFill>
        </p:grpSpPr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2064" y="1296"/>
              <a:ext cx="1773" cy="292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/>
              <a:r>
                <a:rPr lang="ru-RU" sz="2000" b="1" dirty="0">
                  <a:latin typeface="Arial" charset="0"/>
                </a:rPr>
                <a:t>Расходы инвестиционного характера</a:t>
              </a:r>
            </a:p>
          </p:txBody>
        </p:sp>
        <p:sp>
          <p:nvSpPr>
            <p:cNvPr id="7174" name="AutoShape 6"/>
            <p:cNvSpPr>
              <a:spLocks noChangeArrowheads="1"/>
            </p:cNvSpPr>
            <p:nvPr/>
          </p:nvSpPr>
          <p:spPr bwMode="auto">
            <a:xfrm>
              <a:off x="2666" y="1022"/>
              <a:ext cx="425" cy="221"/>
            </a:xfrm>
            <a:prstGeom prst="downArrow">
              <a:avLst>
                <a:gd name="adj1" fmla="val 35056"/>
                <a:gd name="adj2" fmla="val 21667"/>
              </a:avLst>
            </a:prstGeom>
            <a:grp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8247098" y="1769238"/>
            <a:ext cx="3615268" cy="4972130"/>
            <a:chOff x="3956" y="988"/>
            <a:chExt cx="1708" cy="3190"/>
          </a:xfrm>
          <a:solidFill>
            <a:schemeClr val="bg1">
              <a:lumMod val="85000"/>
            </a:schemeClr>
          </a:solidFill>
        </p:grpSpPr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4080" y="1683"/>
              <a:ext cx="1584" cy="249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/>
              <a:r>
                <a:rPr lang="ru-RU" sz="2000" b="1" dirty="0">
                  <a:latin typeface="Arial" charset="0"/>
                </a:rPr>
                <a:t>Расходы социального характера</a:t>
              </a:r>
            </a:p>
          </p:txBody>
        </p:sp>
        <p:sp>
          <p:nvSpPr>
            <p:cNvPr id="7177" name="AutoShape 9"/>
            <p:cNvSpPr>
              <a:spLocks noChangeArrowheads="1"/>
            </p:cNvSpPr>
            <p:nvPr/>
          </p:nvSpPr>
          <p:spPr bwMode="auto">
            <a:xfrm rot="18861335">
              <a:off x="4049" y="895"/>
              <a:ext cx="344" cy="529"/>
            </a:xfrm>
            <a:prstGeom prst="downArrow">
              <a:avLst>
                <a:gd name="adj1" fmla="val 26417"/>
                <a:gd name="adj2" fmla="val 50001"/>
              </a:avLst>
            </a:prstGeom>
            <a:grp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334434" y="1721694"/>
            <a:ext cx="3560233" cy="5019675"/>
            <a:chOff x="96" y="1000"/>
            <a:chExt cx="1682" cy="3162"/>
          </a:xfrm>
          <a:solidFill>
            <a:schemeClr val="bg1">
              <a:lumMod val="85000"/>
            </a:schemeClr>
          </a:solidFill>
        </p:grpSpPr>
        <p:sp>
          <p:nvSpPr>
            <p:cNvPr id="7179" name="AutoShape 11"/>
            <p:cNvSpPr>
              <a:spLocks noChangeArrowheads="1"/>
            </p:cNvSpPr>
            <p:nvPr/>
          </p:nvSpPr>
          <p:spPr bwMode="auto">
            <a:xfrm>
              <a:off x="96" y="1680"/>
              <a:ext cx="1632" cy="248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/>
              <a:r>
                <a:rPr lang="ru-RU" sz="2000" b="1" dirty="0">
                  <a:latin typeface="Arial" charset="0"/>
                </a:rPr>
                <a:t>Затраты на производство  и реализацию продукцию</a:t>
              </a:r>
            </a:p>
          </p:txBody>
        </p:sp>
        <p:sp>
          <p:nvSpPr>
            <p:cNvPr id="7180" name="AutoShape 12"/>
            <p:cNvSpPr>
              <a:spLocks noChangeArrowheads="1"/>
            </p:cNvSpPr>
            <p:nvPr/>
          </p:nvSpPr>
          <p:spPr bwMode="auto">
            <a:xfrm rot="2939439">
              <a:off x="1338" y="920"/>
              <a:ext cx="359" cy="520"/>
            </a:xfrm>
            <a:prstGeom prst="downArrow">
              <a:avLst>
                <a:gd name="adj1" fmla="val 27556"/>
                <a:gd name="adj2" fmla="val 43635"/>
              </a:avLst>
            </a:prstGeom>
            <a:grp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1" name="AutoShape 13" descr="20%"/>
          <p:cNvSpPr>
            <a:spLocks noChangeArrowheads="1"/>
          </p:cNvSpPr>
          <p:nvPr/>
        </p:nvSpPr>
        <p:spPr bwMode="auto">
          <a:xfrm>
            <a:off x="719667" y="4353768"/>
            <a:ext cx="2633133" cy="1116012"/>
          </a:xfrm>
          <a:prstGeom prst="roundRect">
            <a:avLst>
              <a:gd name="adj" fmla="val 16667"/>
            </a:avLst>
          </a:prstGeom>
          <a:pattFill prst="pct20">
            <a:fgClr>
              <a:srgbClr val="00FFFF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b="1" dirty="0">
                <a:latin typeface="Arial" charset="0"/>
              </a:rPr>
              <a:t>Выручка от реализации продукции</a:t>
            </a:r>
          </a:p>
        </p:txBody>
      </p:sp>
      <p:sp>
        <p:nvSpPr>
          <p:cNvPr id="7182" name="AutoShape 14" descr="20%"/>
          <p:cNvSpPr>
            <a:spLocks noChangeArrowheads="1"/>
          </p:cNvSpPr>
          <p:nvPr/>
        </p:nvSpPr>
        <p:spPr bwMode="auto">
          <a:xfrm>
            <a:off x="719667" y="5598368"/>
            <a:ext cx="2641600" cy="893762"/>
          </a:xfrm>
          <a:prstGeom prst="roundRect">
            <a:avLst>
              <a:gd name="adj" fmla="val 16667"/>
            </a:avLst>
          </a:prstGeom>
          <a:pattFill prst="pct20">
            <a:fgClr>
              <a:srgbClr val="00FFFF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b="1" dirty="0">
                <a:latin typeface="Arial" charset="0"/>
              </a:rPr>
              <a:t>Чистая прибыль</a:t>
            </a:r>
          </a:p>
          <a:p>
            <a:pPr algn="ctr" eaLnBrk="0" hangingPunct="0"/>
            <a:r>
              <a:rPr lang="ru-RU" b="1" dirty="0">
                <a:latin typeface="Arial" charset="0"/>
              </a:rPr>
              <a:t>предприятия</a:t>
            </a:r>
          </a:p>
        </p:txBody>
      </p: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4559301" y="3056780"/>
            <a:ext cx="3306233" cy="2057400"/>
            <a:chOff x="2160" y="1872"/>
            <a:chExt cx="1562" cy="1296"/>
          </a:xfrm>
        </p:grpSpPr>
        <p:sp>
          <p:nvSpPr>
            <p:cNvPr id="7184" name="AutoShape 16" descr="20%"/>
            <p:cNvSpPr>
              <a:spLocks noChangeArrowheads="1"/>
            </p:cNvSpPr>
            <p:nvPr/>
          </p:nvSpPr>
          <p:spPr bwMode="auto">
            <a:xfrm>
              <a:off x="2160" y="1872"/>
              <a:ext cx="1562" cy="1296"/>
            </a:xfrm>
            <a:prstGeom prst="roundRect">
              <a:avLst>
                <a:gd name="adj" fmla="val 16667"/>
              </a:avLst>
            </a:prstGeom>
            <a:pattFill prst="pct20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b="1">
                  <a:latin typeface="Arial" charset="0"/>
                </a:rPr>
                <a:t>Внутренние</a:t>
              </a:r>
            </a:p>
          </p:txBody>
        </p:sp>
        <p:sp>
          <p:nvSpPr>
            <p:cNvPr id="7185" name="Text Box 17" descr="20%"/>
            <p:cNvSpPr txBox="1">
              <a:spLocks noChangeArrowheads="1"/>
            </p:cNvSpPr>
            <p:nvPr/>
          </p:nvSpPr>
          <p:spPr bwMode="auto">
            <a:xfrm>
              <a:off x="2304" y="2160"/>
              <a:ext cx="1315" cy="176"/>
            </a:xfrm>
            <a:prstGeom prst="rect">
              <a:avLst/>
            </a:prstGeom>
            <a:pattFill prst="pct20">
              <a:fgClr>
                <a:srgbClr val="CCFFCC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Arial" charset="0"/>
                </a:rPr>
                <a:t>Чистая прибыль</a:t>
              </a:r>
            </a:p>
          </p:txBody>
        </p:sp>
        <p:sp>
          <p:nvSpPr>
            <p:cNvPr id="7186" name="Text Box 18" descr="20%"/>
            <p:cNvSpPr txBox="1">
              <a:spLocks noChangeArrowheads="1"/>
            </p:cNvSpPr>
            <p:nvPr/>
          </p:nvSpPr>
          <p:spPr bwMode="auto">
            <a:xfrm>
              <a:off x="2299" y="2736"/>
              <a:ext cx="1325" cy="336"/>
            </a:xfrm>
            <a:prstGeom prst="rect">
              <a:avLst/>
            </a:prstGeom>
            <a:pattFill prst="pct20">
              <a:fgClr>
                <a:srgbClr val="CCFFCC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Arial" charset="0"/>
                </a:rPr>
                <a:t>Мобилизация резервов</a:t>
              </a:r>
            </a:p>
          </p:txBody>
        </p:sp>
        <p:sp>
          <p:nvSpPr>
            <p:cNvPr id="7187" name="Text Box 19" descr="20%"/>
            <p:cNvSpPr txBox="1">
              <a:spLocks noChangeArrowheads="1"/>
            </p:cNvSpPr>
            <p:nvPr/>
          </p:nvSpPr>
          <p:spPr bwMode="auto">
            <a:xfrm>
              <a:off x="2299" y="2371"/>
              <a:ext cx="1316" cy="317"/>
            </a:xfrm>
            <a:prstGeom prst="rect">
              <a:avLst/>
            </a:prstGeom>
            <a:pattFill prst="pct20">
              <a:fgClr>
                <a:srgbClr val="CCFFCC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Arial" charset="0"/>
                </a:rPr>
                <a:t>Амортизационные отчисления</a:t>
              </a:r>
            </a:p>
          </p:txBody>
        </p:sp>
      </p:grpSp>
      <p:grpSp>
        <p:nvGrpSpPr>
          <p:cNvPr id="7188" name="Group 20"/>
          <p:cNvGrpSpPr>
            <a:grpSpLocks/>
          </p:cNvGrpSpPr>
          <p:nvPr/>
        </p:nvGrpSpPr>
        <p:grpSpPr bwMode="auto">
          <a:xfrm>
            <a:off x="4559301" y="5217368"/>
            <a:ext cx="3306233" cy="1524000"/>
            <a:chOff x="2160" y="3216"/>
            <a:chExt cx="1562" cy="960"/>
          </a:xfrm>
        </p:grpSpPr>
        <p:sp>
          <p:nvSpPr>
            <p:cNvPr id="7189" name="AutoShape 21" descr="20%"/>
            <p:cNvSpPr>
              <a:spLocks noChangeArrowheads="1"/>
            </p:cNvSpPr>
            <p:nvPr/>
          </p:nvSpPr>
          <p:spPr bwMode="auto">
            <a:xfrm>
              <a:off x="2160" y="3216"/>
              <a:ext cx="1562" cy="960"/>
            </a:xfrm>
            <a:prstGeom prst="roundRect">
              <a:avLst>
                <a:gd name="adj" fmla="val 16667"/>
              </a:avLst>
            </a:prstGeom>
            <a:pattFill prst="pct20">
              <a:fgClr>
                <a:srgbClr val="00FF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r>
                <a:rPr lang="ru-RU" b="1">
                  <a:latin typeface="Arial" charset="0"/>
                </a:rPr>
                <a:t>Внешние</a:t>
              </a:r>
            </a:p>
          </p:txBody>
        </p:sp>
        <p:sp>
          <p:nvSpPr>
            <p:cNvPr id="7190" name="Text Box 22" descr="20%"/>
            <p:cNvSpPr txBox="1">
              <a:spLocks noChangeArrowheads="1"/>
            </p:cNvSpPr>
            <p:nvPr/>
          </p:nvSpPr>
          <p:spPr bwMode="auto">
            <a:xfrm>
              <a:off x="2256" y="3456"/>
              <a:ext cx="1316" cy="176"/>
            </a:xfrm>
            <a:prstGeom prst="rect">
              <a:avLst/>
            </a:prstGeom>
            <a:pattFill prst="pct20">
              <a:fgClr>
                <a:srgbClr val="00FF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Arial" charset="0"/>
                </a:rPr>
                <a:t>Заемные</a:t>
              </a:r>
            </a:p>
          </p:txBody>
        </p:sp>
        <p:sp>
          <p:nvSpPr>
            <p:cNvPr id="7191" name="Text Box 23" descr="20%"/>
            <p:cNvSpPr txBox="1">
              <a:spLocks noChangeArrowheads="1"/>
            </p:cNvSpPr>
            <p:nvPr/>
          </p:nvSpPr>
          <p:spPr bwMode="auto">
            <a:xfrm>
              <a:off x="2256" y="3696"/>
              <a:ext cx="1316" cy="176"/>
            </a:xfrm>
            <a:prstGeom prst="rect">
              <a:avLst/>
            </a:prstGeom>
            <a:pattFill prst="pct20">
              <a:fgClr>
                <a:srgbClr val="00FF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Arial" charset="0"/>
                </a:rPr>
                <a:t>Привлеченные</a:t>
              </a:r>
            </a:p>
          </p:txBody>
        </p:sp>
        <p:sp>
          <p:nvSpPr>
            <p:cNvPr id="7192" name="Text Box 24" descr="20%"/>
            <p:cNvSpPr txBox="1">
              <a:spLocks noChangeArrowheads="1"/>
            </p:cNvSpPr>
            <p:nvPr/>
          </p:nvSpPr>
          <p:spPr bwMode="auto">
            <a:xfrm>
              <a:off x="2256" y="3936"/>
              <a:ext cx="1316" cy="176"/>
            </a:xfrm>
            <a:prstGeom prst="rect">
              <a:avLst/>
            </a:prstGeom>
            <a:pattFill prst="pct20">
              <a:fgClr>
                <a:srgbClr val="00FF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Arial" charset="0"/>
                </a:rPr>
                <a:t>Бюджетные</a:t>
              </a:r>
            </a:p>
          </p:txBody>
        </p:sp>
      </p:grpSp>
      <p:sp>
        <p:nvSpPr>
          <p:cNvPr id="7193" name="AutoShape 25" descr="20%"/>
          <p:cNvSpPr>
            <a:spLocks noChangeArrowheads="1"/>
          </p:cNvSpPr>
          <p:nvPr/>
        </p:nvSpPr>
        <p:spPr bwMode="auto">
          <a:xfrm>
            <a:off x="8688918" y="4282330"/>
            <a:ext cx="2906183" cy="1187450"/>
          </a:xfrm>
          <a:prstGeom prst="roundRect">
            <a:avLst>
              <a:gd name="adj" fmla="val 16667"/>
            </a:avLst>
          </a:prstGeom>
          <a:pattFill prst="pct20">
            <a:fgClr>
              <a:srgbClr val="00FFFF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ru-RU" b="1">
                <a:latin typeface="Arial" charset="0"/>
              </a:rPr>
              <a:t>Чистая </a:t>
            </a:r>
          </a:p>
          <a:p>
            <a:pPr algn="ctr"/>
            <a:r>
              <a:rPr lang="ru-RU" b="1">
                <a:latin typeface="Arial" charset="0"/>
              </a:rPr>
              <a:t>прибыль</a:t>
            </a:r>
          </a:p>
          <a:p>
            <a:pPr algn="ctr"/>
            <a:r>
              <a:rPr lang="ru-RU" b="1">
                <a:latin typeface="Arial" charset="0"/>
              </a:rPr>
              <a:t>предприятия</a:t>
            </a:r>
          </a:p>
          <a:p>
            <a:pPr algn="ctr" eaLnBrk="0" hangingPunct="0"/>
            <a:endParaRPr lang="ru-RU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81" grpId="0" animBg="1"/>
      <p:bldP spid="7182" grpId="0" animBg="1"/>
      <p:bldP spid="71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3350" y="249173"/>
            <a:ext cx="9144000" cy="765175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/>
              <a:t>Система показателей рентабельности</a:t>
            </a: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582704" y="14921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88576" y="2594479"/>
            <a:ext cx="1112071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Рентабельность собственного </a:t>
            </a:r>
            <a:r>
              <a:rPr lang="ru-RU" sz="3600" dirty="0"/>
              <a:t>капитала</a:t>
            </a:r>
            <a:r>
              <a:rPr lang="en-US" sz="3600" dirty="0"/>
              <a:t> </a:t>
            </a:r>
            <a:endParaRPr lang="ru-RU" sz="3600" dirty="0" smtClean="0"/>
          </a:p>
          <a:p>
            <a:pPr algn="ctr"/>
            <a:r>
              <a:rPr lang="ru-RU" sz="3600" dirty="0" smtClean="0"/>
              <a:t>(</a:t>
            </a:r>
            <a:r>
              <a:rPr lang="en-US" sz="3600" b="1" dirty="0"/>
              <a:t>ROE</a:t>
            </a:r>
            <a:r>
              <a:rPr lang="ru-RU" sz="3600" dirty="0"/>
              <a:t> = ЧП/СК)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8578" y="1219201"/>
            <a:ext cx="1112071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Рентабельность активов </a:t>
            </a:r>
            <a:r>
              <a:rPr lang="ru-RU" sz="3600" dirty="0"/>
              <a:t>предприятия </a:t>
            </a:r>
            <a:endParaRPr lang="ru-RU" sz="3600" dirty="0" smtClean="0"/>
          </a:p>
          <a:p>
            <a:pPr algn="ctr"/>
            <a:r>
              <a:rPr lang="ru-RU" sz="3600" dirty="0" smtClean="0"/>
              <a:t>(</a:t>
            </a:r>
            <a:r>
              <a:rPr lang="en-US" sz="3600" b="1" dirty="0"/>
              <a:t>ROA</a:t>
            </a:r>
            <a:r>
              <a:rPr lang="ru-RU" sz="3600" dirty="0"/>
              <a:t> = ЧП/Активы)</a:t>
            </a:r>
            <a:endParaRPr lang="ru-R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8580" y="3970876"/>
            <a:ext cx="1112071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Рентабельность продаж </a:t>
            </a:r>
            <a:r>
              <a:rPr lang="ru-RU" sz="3600" dirty="0"/>
              <a:t>(реализации)</a:t>
            </a:r>
            <a:r>
              <a:rPr lang="en-US" sz="3600" dirty="0"/>
              <a:t> </a:t>
            </a:r>
            <a:endParaRPr lang="ru-RU" sz="3600" dirty="0" smtClean="0"/>
          </a:p>
          <a:p>
            <a:pPr algn="ctr"/>
            <a:r>
              <a:rPr lang="ru-RU" sz="3600" dirty="0" smtClean="0"/>
              <a:t>(</a:t>
            </a:r>
            <a:r>
              <a:rPr lang="en-US" sz="3600" b="1" dirty="0"/>
              <a:t>ROS</a:t>
            </a:r>
            <a:r>
              <a:rPr lang="ru-RU" sz="3600" dirty="0"/>
              <a:t> = ЧП/Продажи)</a:t>
            </a:r>
            <a:endParaRPr lang="ru-RU" sz="36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526676" y="5373750"/>
            <a:ext cx="1112071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65113" indent="-265113" algn="ctr">
              <a:defRPr/>
            </a:pPr>
            <a:r>
              <a:rPr lang="ru-RU" sz="3600" dirty="0" smtClean="0"/>
              <a:t>Рентабельность инвестиций     </a:t>
            </a:r>
          </a:p>
          <a:p>
            <a:pPr marL="265113" indent="-265113" algn="ctr">
              <a:defRPr/>
            </a:pPr>
            <a:r>
              <a:rPr lang="ru-RU" sz="3600" dirty="0" smtClean="0"/>
              <a:t>(</a:t>
            </a:r>
            <a:r>
              <a:rPr lang="en-US" sz="3600" b="1" dirty="0"/>
              <a:t>ROI</a:t>
            </a:r>
            <a:r>
              <a:rPr lang="en-US" sz="3600" dirty="0"/>
              <a:t> </a:t>
            </a:r>
            <a:r>
              <a:rPr lang="ru-RU" sz="3600" dirty="0"/>
              <a:t>= ЧП/Инвестиции)</a:t>
            </a: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8713105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22" grpId="0" animBg="1"/>
      <p:bldP spid="23" grpId="0" animBg="1"/>
      <p:bldP spid="24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6011" y="57150"/>
            <a:ext cx="12048661" cy="6724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Вопросы:</a:t>
            </a:r>
          </a:p>
          <a:p>
            <a:pPr algn="l"/>
            <a:endParaRPr lang="ru-RU" sz="1400" dirty="0"/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Классификация затрат </a:t>
            </a:r>
            <a:r>
              <a:rPr lang="ru-RU" dirty="0"/>
              <a:t>на производство  и реализацию  </a:t>
            </a:r>
            <a:r>
              <a:rPr lang="ru-RU" dirty="0" smtClean="0"/>
              <a:t>продукции. Себестоимость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Доходы  корпорации</a:t>
            </a:r>
            <a:r>
              <a:rPr lang="ru-RU" dirty="0"/>
              <a:t>. Механизм формирования </a:t>
            </a:r>
            <a:r>
              <a:rPr lang="ru-RU" dirty="0" smtClean="0"/>
              <a:t>прибыли.</a:t>
            </a:r>
            <a:endParaRPr lang="ru-RU" dirty="0"/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Операционный рычаг. Рентабельность. </a:t>
            </a:r>
            <a:endParaRPr lang="ru-RU" dirty="0"/>
          </a:p>
          <a:p>
            <a:pPr algn="l"/>
            <a:endParaRPr lang="ru-RU" sz="1600" b="1" dirty="0" smtClean="0"/>
          </a:p>
          <a:p>
            <a:pPr algn="l"/>
            <a:r>
              <a:rPr lang="ru-RU" b="1" dirty="0" smtClean="0"/>
              <a:t>Цель </a:t>
            </a:r>
            <a:r>
              <a:rPr lang="ru-RU" b="1" dirty="0"/>
              <a:t>лекции: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знакомить слушателей со структурой расходов и </a:t>
            </a:r>
            <a:r>
              <a:rPr lang="ru-RU" dirty="0"/>
              <a:t>доходов </a:t>
            </a:r>
            <a:r>
              <a:rPr lang="ru-RU" dirty="0" smtClean="0"/>
              <a:t>корпорации при формировании прибыли.</a:t>
            </a:r>
            <a:endParaRPr lang="ru-RU" dirty="0"/>
          </a:p>
          <a:p>
            <a:pPr algn="l"/>
            <a:endParaRPr lang="ru-RU" sz="1400" b="1" dirty="0"/>
          </a:p>
          <a:p>
            <a:pPr algn="l"/>
            <a:r>
              <a:rPr lang="ru-RU" b="1" dirty="0"/>
              <a:t>Результаты: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умение классифицировать затраты </a:t>
            </a:r>
            <a:r>
              <a:rPr lang="ru-RU" dirty="0"/>
              <a:t>на производство  и реализацию  </a:t>
            </a:r>
            <a:r>
              <a:rPr lang="ru-RU" dirty="0" smtClean="0"/>
              <a:t>продукции, образующих себестоимость с дальнейшим формированием, распределением доходов  корпорации, оценкой рентабельности.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7569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288676" y="5759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750629" y="1701800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1181100" y="1701800"/>
            <a:ext cx="3962400" cy="850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square"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effectLst/>
              </a:rPr>
              <a:t>Прямые материальные затраты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1181100" y="2844800"/>
            <a:ext cx="3962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effectLst/>
              </a:rPr>
              <a:t>Прямые затраты труда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1181100" y="3606800"/>
            <a:ext cx="3962400" cy="850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effectLst/>
              </a:rPr>
              <a:t>Производственные накладные затраты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1104900" y="5254625"/>
            <a:ext cx="4038600" cy="461665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effectLst/>
              </a:rPr>
              <a:t>Коммерческие затраты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104900" y="6121400"/>
            <a:ext cx="4038600" cy="461665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effectLst/>
              </a:rPr>
              <a:t>Управленческие затраты</a:t>
            </a: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753100" y="2006600"/>
            <a:ext cx="1905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effectLst/>
              </a:rPr>
              <a:t>НЗП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5753100" y="3378200"/>
            <a:ext cx="1905000" cy="850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effectLst/>
              </a:rPr>
              <a:t>Готовая продукция</a:t>
            </a:r>
          </a:p>
        </p:txBody>
      </p:sp>
      <p:cxnSp>
        <p:nvCxnSpPr>
          <p:cNvPr id="17" name="AutoShape 34"/>
          <p:cNvCxnSpPr>
            <a:cxnSpLocks noChangeShapeType="1"/>
            <a:endCxn id="12" idx="1"/>
          </p:cNvCxnSpPr>
          <p:nvPr/>
        </p:nvCxnSpPr>
        <p:spPr bwMode="auto">
          <a:xfrm>
            <a:off x="5295900" y="2127250"/>
            <a:ext cx="457200" cy="11018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35"/>
          <p:cNvCxnSpPr>
            <a:cxnSpLocks noChangeShapeType="1"/>
            <a:endCxn id="12" idx="1"/>
          </p:cNvCxnSpPr>
          <p:nvPr/>
        </p:nvCxnSpPr>
        <p:spPr bwMode="auto">
          <a:xfrm flipV="1">
            <a:off x="5295900" y="2237433"/>
            <a:ext cx="457200" cy="8382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36"/>
          <p:cNvCxnSpPr>
            <a:cxnSpLocks noChangeShapeType="1"/>
            <a:endCxn id="16" idx="1"/>
          </p:cNvCxnSpPr>
          <p:nvPr/>
        </p:nvCxnSpPr>
        <p:spPr bwMode="auto">
          <a:xfrm>
            <a:off x="5295900" y="3075633"/>
            <a:ext cx="457200" cy="72801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37"/>
          <p:cNvCxnSpPr>
            <a:cxnSpLocks noChangeShapeType="1"/>
            <a:endCxn id="16" idx="1"/>
          </p:cNvCxnSpPr>
          <p:nvPr/>
        </p:nvCxnSpPr>
        <p:spPr bwMode="auto">
          <a:xfrm flipV="1">
            <a:off x="5295900" y="3803650"/>
            <a:ext cx="457200" cy="2286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8134350" y="2997200"/>
            <a:ext cx="2209800" cy="1569660"/>
          </a:xfrm>
          <a:prstGeom prst="rect">
            <a:avLst/>
          </a:prstGeom>
          <a:solidFill>
            <a:srgbClr val="A5F9E5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5F9E5"/>
            </a:extrusionClr>
          </a:sp3d>
        </p:spPr>
        <p:txBody>
          <a:bodyPr wrap="square"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effectLst/>
              </a:rPr>
              <a:t>Расходы на пр-во проданной продукции</a:t>
            </a:r>
          </a:p>
        </p:txBody>
      </p:sp>
      <p:cxnSp>
        <p:nvCxnSpPr>
          <p:cNvPr id="22" name="AutoShape 39"/>
          <p:cNvCxnSpPr>
            <a:cxnSpLocks noChangeShapeType="1"/>
          </p:cNvCxnSpPr>
          <p:nvPr/>
        </p:nvCxnSpPr>
        <p:spPr bwMode="auto">
          <a:xfrm flipV="1">
            <a:off x="7810500" y="3782030"/>
            <a:ext cx="381000" cy="21620"/>
          </a:xfrm>
          <a:prstGeom prst="straightConnector1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8267700" y="5588000"/>
            <a:ext cx="1752600" cy="850900"/>
          </a:xfrm>
          <a:prstGeom prst="rect">
            <a:avLst/>
          </a:prstGeom>
          <a:solidFill>
            <a:srgbClr val="A5F9E5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5F9E5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effectLst/>
              </a:rPr>
              <a:t>Расходы периода</a:t>
            </a:r>
          </a:p>
        </p:txBody>
      </p:sp>
      <p:cxnSp>
        <p:nvCxnSpPr>
          <p:cNvPr id="24" name="AutoShape 41"/>
          <p:cNvCxnSpPr>
            <a:cxnSpLocks noChangeShapeType="1"/>
          </p:cNvCxnSpPr>
          <p:nvPr/>
        </p:nvCxnSpPr>
        <p:spPr bwMode="auto">
          <a:xfrm>
            <a:off x="5295900" y="5485458"/>
            <a:ext cx="2990850" cy="52799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42"/>
          <p:cNvCxnSpPr>
            <a:cxnSpLocks noChangeShapeType="1"/>
          </p:cNvCxnSpPr>
          <p:nvPr/>
        </p:nvCxnSpPr>
        <p:spPr bwMode="auto">
          <a:xfrm flipV="1">
            <a:off x="5295900" y="6013450"/>
            <a:ext cx="2990850" cy="33878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AutoShape 44"/>
          <p:cNvSpPr>
            <a:spLocks/>
          </p:cNvSpPr>
          <p:nvPr/>
        </p:nvSpPr>
        <p:spPr bwMode="auto">
          <a:xfrm rot="16200000">
            <a:off x="4191000" y="-1905000"/>
            <a:ext cx="533400" cy="64008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2512525" y="419100"/>
            <a:ext cx="4042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b="1" dirty="0">
                <a:effectLst/>
              </a:rPr>
              <a:t>Затраты</a:t>
            </a:r>
          </a:p>
        </p:txBody>
      </p:sp>
      <p:sp>
        <p:nvSpPr>
          <p:cNvPr id="28" name="AutoShape 46"/>
          <p:cNvSpPr>
            <a:spLocks/>
          </p:cNvSpPr>
          <p:nvPr/>
        </p:nvSpPr>
        <p:spPr bwMode="auto">
          <a:xfrm rot="16200000">
            <a:off x="8534400" y="228600"/>
            <a:ext cx="533400" cy="2133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7057465" y="419100"/>
            <a:ext cx="34110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b="1">
                <a:effectLst/>
              </a:rPr>
              <a:t>Расходы</a:t>
            </a:r>
          </a:p>
        </p:txBody>
      </p:sp>
      <p:pic>
        <p:nvPicPr>
          <p:cNvPr id="30" name="Picture 3" descr="D:\Оплата по счетам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0" y="68052"/>
            <a:ext cx="1702728" cy="11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D:\Че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19" y="937127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Month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9" y="5195027"/>
            <a:ext cx="2002967" cy="15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8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21" grpId="0" animBg="1"/>
      <p:bldP spid="23" grpId="0" animBg="1"/>
      <p:bldP spid="26" grpId="0" animBg="1"/>
      <p:bldP spid="27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3"/>
          <p:cNvGrpSpPr>
            <a:grpSpLocks/>
          </p:cNvGrpSpPr>
          <p:nvPr/>
        </p:nvGrpSpPr>
        <p:grpSpPr bwMode="auto">
          <a:xfrm>
            <a:off x="2109095" y="125409"/>
            <a:ext cx="8343033" cy="1303341"/>
            <a:chOff x="1008" y="-245"/>
            <a:chExt cx="4608" cy="821"/>
          </a:xfrm>
          <a:solidFill>
            <a:schemeClr val="bg2">
              <a:lumMod val="90000"/>
            </a:schemeClr>
          </a:solidFill>
        </p:grpSpPr>
        <p:sp>
          <p:nvSpPr>
            <p:cNvPr id="50" name="AutoShape 4"/>
            <p:cNvSpPr>
              <a:spLocks noChangeArrowheads="1"/>
            </p:cNvSpPr>
            <p:nvPr/>
          </p:nvSpPr>
          <p:spPr bwMode="auto">
            <a:xfrm>
              <a:off x="1008" y="144"/>
              <a:ext cx="4608" cy="43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51" name="Text Box 5"/>
            <p:cNvSpPr txBox="1">
              <a:spLocks noChangeArrowheads="1"/>
            </p:cNvSpPr>
            <p:nvPr/>
          </p:nvSpPr>
          <p:spPr bwMode="auto">
            <a:xfrm>
              <a:off x="1968" y="144"/>
              <a:ext cx="2880" cy="23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Arial" charset="0"/>
                </a:rPr>
                <a:t>По экономическим элементам</a:t>
              </a:r>
              <a:r>
                <a:rPr lang="en-US" b="1">
                  <a:latin typeface="Arial" charset="0"/>
                </a:rPr>
                <a:t> </a:t>
              </a:r>
              <a:r>
                <a:rPr lang="ru-RU" b="1">
                  <a:latin typeface="Arial" charset="0"/>
                </a:rPr>
                <a:t>затрат</a:t>
              </a:r>
            </a:p>
          </p:txBody>
        </p: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2020" y="-245"/>
              <a:ext cx="2880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latin typeface="Arial" charset="0"/>
                </a:rPr>
                <a:t>Классификация затрат</a:t>
              </a:r>
            </a:p>
          </p:txBody>
        </p:sp>
      </p:grpSp>
      <p:sp>
        <p:nvSpPr>
          <p:cNvPr id="52" name="Rectangle 6" descr="Упаковочная бумага"/>
          <p:cNvSpPr>
            <a:spLocks noChangeArrowheads="1"/>
          </p:cNvSpPr>
          <p:nvPr/>
        </p:nvSpPr>
        <p:spPr bwMode="auto">
          <a:xfrm>
            <a:off x="2185295" y="1047750"/>
            <a:ext cx="1651225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материальные</a:t>
            </a:r>
          </a:p>
        </p:txBody>
      </p:sp>
      <p:sp>
        <p:nvSpPr>
          <p:cNvPr id="53" name="Rectangle 7" descr="Упаковочная бумага"/>
          <p:cNvSpPr>
            <a:spLocks noChangeArrowheads="1"/>
          </p:cNvSpPr>
          <p:nvPr/>
        </p:nvSpPr>
        <p:spPr bwMode="auto">
          <a:xfrm>
            <a:off x="3890723" y="1047750"/>
            <a:ext cx="1564319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>
                <a:latin typeface="Arial" charset="0"/>
              </a:rPr>
              <a:t>оплата труда</a:t>
            </a:r>
          </a:p>
        </p:txBody>
      </p:sp>
      <p:sp>
        <p:nvSpPr>
          <p:cNvPr id="54" name="Rectangle 8" descr="Упаковочная бумага"/>
          <p:cNvSpPr>
            <a:spLocks noChangeArrowheads="1"/>
          </p:cNvSpPr>
          <p:nvPr/>
        </p:nvSpPr>
        <p:spPr bwMode="auto">
          <a:xfrm>
            <a:off x="5496365" y="1047750"/>
            <a:ext cx="2172665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>
                <a:latin typeface="Arial" charset="0"/>
              </a:rPr>
              <a:t>отчисления во </a:t>
            </a:r>
            <a:r>
              <a:rPr lang="ru-RU" sz="1600" b="1" dirty="0" smtClean="0">
                <a:latin typeface="Arial" charset="0"/>
              </a:rPr>
              <a:t>ФСС</a:t>
            </a:r>
            <a:endParaRPr lang="ru-RU" sz="1600" b="1" dirty="0">
              <a:latin typeface="Arial" charset="0"/>
            </a:endParaRPr>
          </a:p>
        </p:txBody>
      </p:sp>
      <p:sp>
        <p:nvSpPr>
          <p:cNvPr id="55" name="Rectangle 9" descr="Упаковочная бумага"/>
          <p:cNvSpPr>
            <a:spLocks noChangeArrowheads="1"/>
          </p:cNvSpPr>
          <p:nvPr/>
        </p:nvSpPr>
        <p:spPr bwMode="auto">
          <a:xfrm>
            <a:off x="7709796" y="1047750"/>
            <a:ext cx="1477412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>
                <a:latin typeface="Arial" charset="0"/>
              </a:rPr>
              <a:t>амортизация</a:t>
            </a:r>
          </a:p>
        </p:txBody>
      </p:sp>
      <p:sp>
        <p:nvSpPr>
          <p:cNvPr id="56" name="Rectangle 10" descr="Упаковочная бумага"/>
          <p:cNvSpPr>
            <a:spLocks noChangeArrowheads="1"/>
          </p:cNvSpPr>
          <p:nvPr/>
        </p:nvSpPr>
        <p:spPr bwMode="auto">
          <a:xfrm>
            <a:off x="9290946" y="1047750"/>
            <a:ext cx="869066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прочие</a:t>
            </a:r>
          </a:p>
        </p:txBody>
      </p:sp>
      <p:grpSp>
        <p:nvGrpSpPr>
          <p:cNvPr id="57" name="Group 11"/>
          <p:cNvGrpSpPr>
            <a:grpSpLocks/>
          </p:cNvGrpSpPr>
          <p:nvPr/>
        </p:nvGrpSpPr>
        <p:grpSpPr bwMode="auto">
          <a:xfrm>
            <a:off x="2128145" y="1495425"/>
            <a:ext cx="8343033" cy="685800"/>
            <a:chOff x="1020" y="618"/>
            <a:chExt cx="4608" cy="432"/>
          </a:xfrm>
          <a:solidFill>
            <a:schemeClr val="bg1">
              <a:lumMod val="85000"/>
            </a:schemeClr>
          </a:solidFill>
        </p:grpSpPr>
        <p:sp>
          <p:nvSpPr>
            <p:cNvPr id="58" name="AutoShape 12"/>
            <p:cNvSpPr>
              <a:spLocks noChangeArrowheads="1"/>
            </p:cNvSpPr>
            <p:nvPr/>
          </p:nvSpPr>
          <p:spPr bwMode="auto">
            <a:xfrm>
              <a:off x="1020" y="618"/>
              <a:ext cx="4608" cy="43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59" name="Text Box 13"/>
            <p:cNvSpPr txBox="1">
              <a:spLocks noChangeArrowheads="1"/>
            </p:cNvSpPr>
            <p:nvPr/>
          </p:nvSpPr>
          <p:spPr bwMode="auto">
            <a:xfrm>
              <a:off x="1111" y="618"/>
              <a:ext cx="4445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Arial" charset="0"/>
                </a:rPr>
                <a:t>По структуре</a:t>
              </a:r>
              <a:r>
                <a:rPr lang="en-US" b="1">
                  <a:latin typeface="Arial" charset="0"/>
                </a:rPr>
                <a:t> </a:t>
              </a:r>
              <a:r>
                <a:rPr lang="ru-RU" b="1">
                  <a:latin typeface="Arial" charset="0"/>
                </a:rPr>
                <a:t>расходов в общем объеме затрат на производство</a:t>
              </a:r>
            </a:p>
          </p:txBody>
        </p:sp>
      </p:grpSp>
      <p:sp>
        <p:nvSpPr>
          <p:cNvPr id="60" name="Rectangle 14" descr="Упаковочная бумага"/>
          <p:cNvSpPr>
            <a:spLocks noChangeArrowheads="1"/>
          </p:cNvSpPr>
          <p:nvPr/>
        </p:nvSpPr>
        <p:spPr bwMode="auto">
          <a:xfrm>
            <a:off x="2261495" y="1809750"/>
            <a:ext cx="1825039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материалоемкие</a:t>
            </a:r>
          </a:p>
        </p:txBody>
      </p:sp>
      <p:sp>
        <p:nvSpPr>
          <p:cNvPr id="61" name="Rectangle 15" descr="Упаковочная бумага"/>
          <p:cNvSpPr>
            <a:spLocks noChangeArrowheads="1"/>
          </p:cNvSpPr>
          <p:nvPr/>
        </p:nvSpPr>
        <p:spPr bwMode="auto">
          <a:xfrm>
            <a:off x="4318895" y="1809750"/>
            <a:ext cx="1564319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фондоемкие</a:t>
            </a:r>
          </a:p>
        </p:txBody>
      </p:sp>
      <p:sp>
        <p:nvSpPr>
          <p:cNvPr id="62" name="Rectangle 16" descr="Упаковочная бумага"/>
          <p:cNvSpPr>
            <a:spLocks noChangeArrowheads="1"/>
          </p:cNvSpPr>
          <p:nvPr/>
        </p:nvSpPr>
        <p:spPr bwMode="auto">
          <a:xfrm>
            <a:off x="6147695" y="1809750"/>
            <a:ext cx="1651225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энергоемкие</a:t>
            </a:r>
          </a:p>
        </p:txBody>
      </p:sp>
      <p:sp>
        <p:nvSpPr>
          <p:cNvPr id="63" name="Rectangle 17" descr="Упаковочная бумага"/>
          <p:cNvSpPr>
            <a:spLocks noChangeArrowheads="1"/>
          </p:cNvSpPr>
          <p:nvPr/>
        </p:nvSpPr>
        <p:spPr bwMode="auto">
          <a:xfrm>
            <a:off x="8052696" y="1809750"/>
            <a:ext cx="1477412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трудоемкие</a:t>
            </a:r>
          </a:p>
        </p:txBody>
      </p:sp>
      <p:grpSp>
        <p:nvGrpSpPr>
          <p:cNvPr id="64" name="Group 18"/>
          <p:cNvGrpSpPr>
            <a:grpSpLocks/>
          </p:cNvGrpSpPr>
          <p:nvPr/>
        </p:nvGrpSpPr>
        <p:grpSpPr bwMode="auto">
          <a:xfrm>
            <a:off x="2109095" y="2266950"/>
            <a:ext cx="8343033" cy="685800"/>
            <a:chOff x="1008" y="1104"/>
            <a:chExt cx="4608" cy="432"/>
          </a:xfrm>
          <a:solidFill>
            <a:schemeClr val="bg1">
              <a:lumMod val="85000"/>
            </a:schemeClr>
          </a:solidFill>
        </p:grpSpPr>
        <p:sp>
          <p:nvSpPr>
            <p:cNvPr id="65" name="AutoShape 19"/>
            <p:cNvSpPr>
              <a:spLocks noChangeArrowheads="1"/>
            </p:cNvSpPr>
            <p:nvPr/>
          </p:nvSpPr>
          <p:spPr bwMode="auto">
            <a:xfrm>
              <a:off x="1008" y="1104"/>
              <a:ext cx="4608" cy="43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1920" y="1104"/>
              <a:ext cx="2880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latin typeface="Arial" charset="0"/>
                </a:rPr>
                <a:t>По калькуляционным статьям</a:t>
              </a:r>
            </a:p>
          </p:txBody>
        </p:sp>
      </p:grpSp>
      <p:grpSp>
        <p:nvGrpSpPr>
          <p:cNvPr id="67" name="Group 21"/>
          <p:cNvGrpSpPr>
            <a:grpSpLocks/>
          </p:cNvGrpSpPr>
          <p:nvPr/>
        </p:nvGrpSpPr>
        <p:grpSpPr bwMode="auto">
          <a:xfrm>
            <a:off x="2109096" y="3676650"/>
            <a:ext cx="8362950" cy="590550"/>
            <a:chOff x="1008" y="2064"/>
            <a:chExt cx="4619" cy="480"/>
          </a:xfrm>
          <a:solidFill>
            <a:schemeClr val="bg1">
              <a:lumMod val="85000"/>
            </a:schemeClr>
          </a:solidFill>
        </p:grpSpPr>
        <p:sp>
          <p:nvSpPr>
            <p:cNvPr id="68" name="AutoShape 22"/>
            <p:cNvSpPr>
              <a:spLocks noChangeArrowheads="1"/>
            </p:cNvSpPr>
            <p:nvPr/>
          </p:nvSpPr>
          <p:spPr bwMode="auto">
            <a:xfrm>
              <a:off x="1008" y="2064"/>
              <a:ext cx="4619" cy="48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69" name="Text Box 23"/>
            <p:cNvSpPr txBox="1">
              <a:spLocks noChangeArrowheads="1"/>
            </p:cNvSpPr>
            <p:nvPr/>
          </p:nvSpPr>
          <p:spPr bwMode="auto">
            <a:xfrm>
              <a:off x="1111" y="2064"/>
              <a:ext cx="4400" cy="3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latin typeface="Arial" charset="0"/>
                </a:rPr>
                <a:t>По способу отнесения затрат на себестоимость продукции</a:t>
              </a:r>
            </a:p>
          </p:txBody>
        </p:sp>
      </p:grp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109095" y="4362450"/>
            <a:ext cx="8343033" cy="762000"/>
            <a:chOff x="1008" y="2592"/>
            <a:chExt cx="4608" cy="480"/>
          </a:xfrm>
          <a:solidFill>
            <a:schemeClr val="bg1">
              <a:lumMod val="85000"/>
            </a:schemeClr>
          </a:solidFill>
        </p:grpSpPr>
        <p:sp>
          <p:nvSpPr>
            <p:cNvPr id="71" name="AutoShape 25"/>
            <p:cNvSpPr>
              <a:spLocks noChangeArrowheads="1"/>
            </p:cNvSpPr>
            <p:nvPr/>
          </p:nvSpPr>
          <p:spPr bwMode="auto">
            <a:xfrm>
              <a:off x="1008" y="2592"/>
              <a:ext cx="4608" cy="48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72" name="Text Box 26"/>
            <p:cNvSpPr txBox="1">
              <a:spLocks noChangeArrowheads="1"/>
            </p:cNvSpPr>
            <p:nvPr/>
          </p:nvSpPr>
          <p:spPr bwMode="auto">
            <a:xfrm>
              <a:off x="1776" y="2592"/>
              <a:ext cx="3312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Arial" charset="0"/>
                </a:rPr>
                <a:t>По зависимости затрат от объема производства</a:t>
              </a:r>
            </a:p>
          </p:txBody>
        </p:sp>
      </p:grpSp>
      <p:grpSp>
        <p:nvGrpSpPr>
          <p:cNvPr id="73" name="Group 27"/>
          <p:cNvGrpSpPr>
            <a:grpSpLocks/>
          </p:cNvGrpSpPr>
          <p:nvPr/>
        </p:nvGrpSpPr>
        <p:grpSpPr bwMode="auto">
          <a:xfrm>
            <a:off x="2109095" y="5200650"/>
            <a:ext cx="8343033" cy="590550"/>
            <a:chOff x="1008" y="3120"/>
            <a:chExt cx="4608" cy="480"/>
          </a:xfrm>
        </p:grpSpPr>
        <p:sp>
          <p:nvSpPr>
            <p:cNvPr id="74" name="AutoShape 28"/>
            <p:cNvSpPr>
              <a:spLocks noChangeArrowheads="1"/>
            </p:cNvSpPr>
            <p:nvPr/>
          </p:nvSpPr>
          <p:spPr bwMode="auto">
            <a:xfrm>
              <a:off x="1008" y="3120"/>
              <a:ext cx="4608" cy="48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75" name="Text Box 29"/>
            <p:cNvSpPr txBox="1">
              <a:spLocks noChangeArrowheads="1"/>
            </p:cNvSpPr>
            <p:nvPr/>
          </p:nvSpPr>
          <p:spPr bwMode="auto">
            <a:xfrm>
              <a:off x="1968" y="3120"/>
              <a:ext cx="2880" cy="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latin typeface="Arial" charset="0"/>
                </a:rPr>
                <a:t>По степени детализации затрат</a:t>
              </a:r>
            </a:p>
          </p:txBody>
        </p:sp>
      </p:grpSp>
      <p:grpSp>
        <p:nvGrpSpPr>
          <p:cNvPr id="76" name="Group 30"/>
          <p:cNvGrpSpPr>
            <a:grpSpLocks/>
          </p:cNvGrpSpPr>
          <p:nvPr/>
        </p:nvGrpSpPr>
        <p:grpSpPr bwMode="auto">
          <a:xfrm>
            <a:off x="2109095" y="5886450"/>
            <a:ext cx="8343033" cy="762000"/>
            <a:chOff x="1008" y="3648"/>
            <a:chExt cx="4608" cy="480"/>
          </a:xfrm>
          <a:solidFill>
            <a:schemeClr val="bg1">
              <a:lumMod val="85000"/>
            </a:schemeClr>
          </a:solidFill>
        </p:grpSpPr>
        <p:sp>
          <p:nvSpPr>
            <p:cNvPr id="77" name="AutoShape 31"/>
            <p:cNvSpPr>
              <a:spLocks noChangeArrowheads="1"/>
            </p:cNvSpPr>
            <p:nvPr/>
          </p:nvSpPr>
          <p:spPr bwMode="auto">
            <a:xfrm>
              <a:off x="1008" y="3648"/>
              <a:ext cx="4608" cy="48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1152" y="3648"/>
              <a:ext cx="4368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Arial" charset="0"/>
                </a:rPr>
                <a:t>По времени отнесения затрат на себестоимость продукции</a:t>
              </a:r>
            </a:p>
          </p:txBody>
        </p:sp>
      </p:grpSp>
      <p:sp>
        <p:nvSpPr>
          <p:cNvPr id="79" name="Rectangle 33" descr="Упаковочная бумага"/>
          <p:cNvSpPr>
            <a:spLocks noChangeArrowheads="1"/>
          </p:cNvSpPr>
          <p:nvPr/>
        </p:nvSpPr>
        <p:spPr bwMode="auto">
          <a:xfrm>
            <a:off x="2337696" y="2571750"/>
            <a:ext cx="7908500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Arial" charset="0"/>
              </a:rPr>
              <a:t>13 </a:t>
            </a:r>
            <a:r>
              <a:rPr lang="ru-RU" sz="1600" b="1" dirty="0">
                <a:latin typeface="Arial" charset="0"/>
              </a:rPr>
              <a:t>статей калькуляционных затрат в соответствии с типовой номенклатурой</a:t>
            </a:r>
          </a:p>
        </p:txBody>
      </p:sp>
      <p:grpSp>
        <p:nvGrpSpPr>
          <p:cNvPr id="80" name="Group 34"/>
          <p:cNvGrpSpPr>
            <a:grpSpLocks/>
          </p:cNvGrpSpPr>
          <p:nvPr/>
        </p:nvGrpSpPr>
        <p:grpSpPr bwMode="auto">
          <a:xfrm>
            <a:off x="2109095" y="3006724"/>
            <a:ext cx="8343033" cy="645746"/>
            <a:chOff x="1008" y="1570"/>
            <a:chExt cx="4608" cy="489"/>
          </a:xfrm>
          <a:solidFill>
            <a:schemeClr val="bg1">
              <a:lumMod val="85000"/>
            </a:schemeClr>
          </a:solidFill>
        </p:grpSpPr>
        <p:sp>
          <p:nvSpPr>
            <p:cNvPr id="81" name="AutoShape 35"/>
            <p:cNvSpPr>
              <a:spLocks noChangeArrowheads="1"/>
            </p:cNvSpPr>
            <p:nvPr/>
          </p:nvSpPr>
          <p:spPr bwMode="auto">
            <a:xfrm>
              <a:off x="1008" y="1584"/>
              <a:ext cx="4608" cy="43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82" name="Text Box 36"/>
            <p:cNvSpPr txBox="1">
              <a:spLocks noChangeArrowheads="1"/>
            </p:cNvSpPr>
            <p:nvPr/>
          </p:nvSpPr>
          <p:spPr bwMode="auto">
            <a:xfrm>
              <a:off x="1584" y="1570"/>
              <a:ext cx="3600" cy="48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Arial" charset="0"/>
                </a:rPr>
                <a:t>По характеру участия затрат в создании продукции</a:t>
              </a:r>
            </a:p>
          </p:txBody>
        </p:sp>
      </p:grpSp>
      <p:sp>
        <p:nvSpPr>
          <p:cNvPr id="83" name="Rectangle 37" descr="Упаковочная бумага"/>
          <p:cNvSpPr>
            <a:spLocks noChangeArrowheads="1"/>
          </p:cNvSpPr>
          <p:nvPr/>
        </p:nvSpPr>
        <p:spPr bwMode="auto">
          <a:xfrm>
            <a:off x="2871095" y="3962400"/>
            <a:ext cx="1825039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прямые</a:t>
            </a:r>
          </a:p>
        </p:txBody>
      </p:sp>
      <p:sp>
        <p:nvSpPr>
          <p:cNvPr id="84" name="Rectangle 38" descr="Упаковочная бумага"/>
          <p:cNvSpPr>
            <a:spLocks noChangeArrowheads="1"/>
          </p:cNvSpPr>
          <p:nvPr/>
        </p:nvSpPr>
        <p:spPr bwMode="auto">
          <a:xfrm>
            <a:off x="7290696" y="3962400"/>
            <a:ext cx="1477412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косвенные</a:t>
            </a:r>
          </a:p>
        </p:txBody>
      </p:sp>
      <p:sp>
        <p:nvSpPr>
          <p:cNvPr id="85" name="Rectangle 39" descr="Упаковочная бумага"/>
          <p:cNvSpPr>
            <a:spLocks noChangeArrowheads="1"/>
          </p:cNvSpPr>
          <p:nvPr/>
        </p:nvSpPr>
        <p:spPr bwMode="auto">
          <a:xfrm>
            <a:off x="2337696" y="4743450"/>
            <a:ext cx="2346478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постоянные</a:t>
            </a:r>
          </a:p>
        </p:txBody>
      </p:sp>
      <p:sp>
        <p:nvSpPr>
          <p:cNvPr id="86" name="Rectangle 40" descr="Упаковочная бумага"/>
          <p:cNvSpPr>
            <a:spLocks noChangeArrowheads="1"/>
          </p:cNvSpPr>
          <p:nvPr/>
        </p:nvSpPr>
        <p:spPr bwMode="auto">
          <a:xfrm>
            <a:off x="4852295" y="4743450"/>
            <a:ext cx="2520291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переменные</a:t>
            </a:r>
          </a:p>
        </p:txBody>
      </p:sp>
      <p:sp>
        <p:nvSpPr>
          <p:cNvPr id="87" name="Rectangle 41" descr="Упаковочная бумага"/>
          <p:cNvSpPr>
            <a:spLocks noChangeArrowheads="1"/>
          </p:cNvSpPr>
          <p:nvPr/>
        </p:nvSpPr>
        <p:spPr bwMode="auto">
          <a:xfrm>
            <a:off x="7366895" y="4743450"/>
            <a:ext cx="2172665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смешанные</a:t>
            </a:r>
          </a:p>
        </p:txBody>
      </p:sp>
      <p:sp>
        <p:nvSpPr>
          <p:cNvPr id="88" name="Rectangle 42" descr="Упаковочная бумага"/>
          <p:cNvSpPr>
            <a:spLocks noChangeArrowheads="1"/>
          </p:cNvSpPr>
          <p:nvPr/>
        </p:nvSpPr>
        <p:spPr bwMode="auto">
          <a:xfrm>
            <a:off x="2947296" y="5486400"/>
            <a:ext cx="2085758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одноэлементные</a:t>
            </a:r>
          </a:p>
        </p:txBody>
      </p:sp>
      <p:sp>
        <p:nvSpPr>
          <p:cNvPr id="89" name="Rectangle 43" descr="Упаковочная бумага"/>
          <p:cNvSpPr>
            <a:spLocks noChangeArrowheads="1"/>
          </p:cNvSpPr>
          <p:nvPr/>
        </p:nvSpPr>
        <p:spPr bwMode="auto">
          <a:xfrm>
            <a:off x="6985895" y="5486400"/>
            <a:ext cx="1911945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комплексные</a:t>
            </a:r>
          </a:p>
        </p:txBody>
      </p:sp>
      <p:sp>
        <p:nvSpPr>
          <p:cNvPr id="90" name="Rectangle 44" descr="Упаковочная бумага"/>
          <p:cNvSpPr>
            <a:spLocks noChangeArrowheads="1"/>
          </p:cNvSpPr>
          <p:nvPr/>
        </p:nvSpPr>
        <p:spPr bwMode="auto">
          <a:xfrm>
            <a:off x="2947296" y="6267450"/>
            <a:ext cx="2085758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текущего периода</a:t>
            </a:r>
          </a:p>
        </p:txBody>
      </p:sp>
      <p:sp>
        <p:nvSpPr>
          <p:cNvPr id="91" name="Rectangle 45" descr="Упаковочная бумага"/>
          <p:cNvSpPr>
            <a:spLocks noChangeArrowheads="1"/>
          </p:cNvSpPr>
          <p:nvPr/>
        </p:nvSpPr>
        <p:spPr bwMode="auto">
          <a:xfrm>
            <a:off x="6833495" y="6267450"/>
            <a:ext cx="2172665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будущих периодов</a:t>
            </a:r>
          </a:p>
        </p:txBody>
      </p:sp>
      <p:sp>
        <p:nvSpPr>
          <p:cNvPr id="92" name="Rectangle 46" descr="Упаковочная бумага"/>
          <p:cNvSpPr>
            <a:spLocks noChangeArrowheads="1"/>
          </p:cNvSpPr>
          <p:nvPr/>
        </p:nvSpPr>
        <p:spPr bwMode="auto">
          <a:xfrm>
            <a:off x="2848870" y="3290888"/>
            <a:ext cx="1825039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основные</a:t>
            </a:r>
          </a:p>
        </p:txBody>
      </p:sp>
      <p:sp>
        <p:nvSpPr>
          <p:cNvPr id="93" name="Rectangle 47" descr="Упаковочная бумага"/>
          <p:cNvSpPr>
            <a:spLocks noChangeArrowheads="1"/>
          </p:cNvSpPr>
          <p:nvPr/>
        </p:nvSpPr>
        <p:spPr bwMode="auto">
          <a:xfrm>
            <a:off x="7241484" y="3290888"/>
            <a:ext cx="1477412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накладные</a:t>
            </a:r>
          </a:p>
        </p:txBody>
      </p:sp>
      <p:pic>
        <p:nvPicPr>
          <p:cNvPr id="3078" name="Picture 6" descr="D:\Cos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846" y="4622777"/>
            <a:ext cx="2387150" cy="209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Подробно searching-m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22"/>
            <a:ext cx="2127193" cy="26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7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476250" y="1358899"/>
            <a:ext cx="10900834" cy="1270001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just" eaLnBrk="0" hangingPunct="0"/>
            <a:r>
              <a:rPr lang="ru-RU" sz="2400" b="1" dirty="0">
                <a:latin typeface="Arial" charset="0"/>
              </a:rPr>
              <a:t>Стоимостная оценка текущих затрат материальных, трудовых, а также денежных ресурсов на производство и реализацию продукции (работ, услуг)</a:t>
            </a:r>
            <a:endParaRPr lang="ru-RU" sz="2000" b="1" dirty="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537883" y="5505450"/>
            <a:ext cx="9450917" cy="1066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ru-RU" sz="1600" b="1" noProof="1">
                <a:latin typeface="Arial" charset="0"/>
              </a:rPr>
              <a:t>В зависимости от степени готовности продукции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24717" y="5888038"/>
            <a:ext cx="2565400" cy="474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валовой продукции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556933" y="4476750"/>
            <a:ext cx="9469967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В зависимости от количества произведенной продукции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660651" y="4857750"/>
            <a:ext cx="3147484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sz="1600" b="1">
                <a:latin typeface="Arial" charset="0"/>
              </a:rPr>
              <a:t>единицы продукции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435850" y="4857750"/>
            <a:ext cx="37592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объема производства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2584450" y="3562350"/>
            <a:ext cx="9404351" cy="7064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ru-RU" sz="1600" b="1" dirty="0">
                <a:latin typeface="Arial" charset="0"/>
              </a:rPr>
              <a:t>В зависимости от полноты включенных расходов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750984" y="3911600"/>
            <a:ext cx="3147483" cy="300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производственная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9275234" y="3905250"/>
            <a:ext cx="2671233" cy="312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полная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2584450" y="2628901"/>
            <a:ext cx="8735483" cy="6619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ru-RU" b="1" dirty="0">
                <a:latin typeface="Arial" charset="0"/>
              </a:rPr>
              <a:t>В зависимости от оперативного формирования</a:t>
            </a:r>
          </a:p>
        </p:txBody>
      </p:sp>
      <p:sp>
        <p:nvSpPr>
          <p:cNvPr id="8205" name="Text Box 13" descr="30%"/>
          <p:cNvSpPr txBox="1">
            <a:spLocks noChangeArrowheads="1"/>
          </p:cNvSpPr>
          <p:nvPr/>
        </p:nvSpPr>
        <p:spPr bwMode="auto">
          <a:xfrm>
            <a:off x="3016251" y="2986088"/>
            <a:ext cx="3147484" cy="298450"/>
          </a:xfrm>
          <a:prstGeom prst="rect">
            <a:avLst/>
          </a:prstGeom>
          <a:pattFill prst="pct30">
            <a:fgClr>
              <a:srgbClr val="CCFFFF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фактическая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766051" y="2971800"/>
            <a:ext cx="2673351" cy="312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плановая</a:t>
            </a:r>
          </a:p>
        </p:txBody>
      </p:sp>
      <p:sp>
        <p:nvSpPr>
          <p:cNvPr id="8208" name="Text Box 16" descr="Почтовая бумага"/>
          <p:cNvSpPr txBox="1">
            <a:spLocks noChangeArrowheads="1"/>
          </p:cNvSpPr>
          <p:nvPr/>
        </p:nvSpPr>
        <p:spPr bwMode="auto">
          <a:xfrm>
            <a:off x="114300" y="404814"/>
            <a:ext cx="11205634" cy="681036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spcBef>
                <a:spcPts val="1200"/>
              </a:spcBef>
            </a:pPr>
            <a:r>
              <a:rPr lang="ru-RU" sz="3800" b="1" dirty="0">
                <a:latin typeface="Arial" charset="0"/>
              </a:rPr>
              <a:t>Себестоимость продукции (работ, услуг)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7727951" y="5888038"/>
            <a:ext cx="2590800" cy="474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товарной продукции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722034" y="3913189"/>
            <a:ext cx="2671233" cy="3127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 dirty="0">
                <a:latin typeface="Arial" charset="0"/>
              </a:rPr>
              <a:t>цеховая</a:t>
            </a: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114299" y="3826043"/>
            <a:ext cx="1885951" cy="1015663"/>
          </a:xfrm>
          <a:prstGeom prst="rect">
            <a:avLst/>
          </a:prstGeom>
          <a:solidFill>
            <a:srgbClr val="A5F9E5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5F9E5"/>
            </a:extrusionClr>
          </a:sp3d>
        </p:spPr>
        <p:txBody>
          <a:bodyPr wrap="square"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 smtClean="0">
                <a:effectLst/>
              </a:rPr>
              <a:t>Себе-</a:t>
            </a:r>
          </a:p>
          <a:p>
            <a:pPr eaLnBrk="1" hangingPunct="1">
              <a:spcBef>
                <a:spcPct val="50000"/>
              </a:spcBef>
            </a:pPr>
            <a:r>
              <a:rPr lang="ru-RU" b="1" dirty="0" smtClean="0">
                <a:effectLst/>
              </a:rPr>
              <a:t>стоимость</a:t>
            </a:r>
            <a:endParaRPr lang="ru-RU" b="1" dirty="0">
              <a:effectLst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2000250" y="2762251"/>
            <a:ext cx="537633" cy="3409949"/>
          </a:xfrm>
          <a:prstGeom prst="leftBrac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8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8" grpId="0" animBg="1"/>
      <p:bldP spid="8210" grpId="0" animBg="1"/>
      <p:bldP spid="8211" grpId="0" animBg="1"/>
      <p:bldP spid="2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36675" y="38100"/>
            <a:ext cx="832485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/>
              <a:t>Механизм формирования прибыли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12157" y="875904"/>
            <a:ext cx="345757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/>
              <a:t>Выручка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669732" y="1164829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20867" y="875904"/>
            <a:ext cx="31686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/>
              <a:t>себестоимость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212157" y="1812306"/>
            <a:ext cx="345757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/>
              <a:t>Валовая прибыль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821165" y="1739777"/>
            <a:ext cx="33115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 dirty="0"/>
              <a:t>Коммерческие и</a:t>
            </a:r>
          </a:p>
          <a:p>
            <a:pPr algn="ctr"/>
            <a:r>
              <a:rPr kumimoji="1" lang="kk-KZ" sz="2000" dirty="0"/>
              <a:t>у</a:t>
            </a:r>
            <a:r>
              <a:rPr kumimoji="1" lang="ru-RU" sz="2000" dirty="0" smtClean="0"/>
              <a:t>правленческие </a:t>
            </a:r>
            <a:r>
              <a:rPr kumimoji="1" lang="ru-RU" sz="2000" dirty="0"/>
              <a:t>расходы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212157" y="2892426"/>
            <a:ext cx="3457575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 dirty="0" smtClean="0"/>
              <a:t>Прибыль (</a:t>
            </a:r>
            <a:r>
              <a:rPr kumimoji="1" lang="ru-RU" sz="2000" dirty="0" smtClean="0">
                <a:solidFill>
                  <a:srgbClr val="FF0000"/>
                </a:solidFill>
              </a:rPr>
              <a:t>+/-</a:t>
            </a:r>
            <a:r>
              <a:rPr kumimoji="1" lang="ru-RU" sz="2000" dirty="0" smtClean="0"/>
              <a:t>) </a:t>
            </a:r>
            <a:r>
              <a:rPr kumimoji="1" lang="ru-RU" sz="2000" dirty="0"/>
              <a:t>от </a:t>
            </a:r>
            <a:r>
              <a:rPr kumimoji="1" lang="ru-RU" sz="2000" dirty="0" smtClean="0"/>
              <a:t>продаж </a:t>
            </a:r>
          </a:p>
          <a:p>
            <a:pPr algn="ctr"/>
            <a:r>
              <a:rPr kumimoji="1" lang="ru-RU" sz="2000" dirty="0" smtClean="0"/>
              <a:t>(</a:t>
            </a:r>
            <a:r>
              <a:rPr kumimoji="1" lang="ru-RU" sz="2000" dirty="0"/>
              <a:t>Операционная прибыль</a:t>
            </a:r>
            <a:r>
              <a:rPr kumimoji="1" lang="ru-RU" sz="2000" dirty="0" smtClean="0"/>
              <a:t>)</a:t>
            </a:r>
            <a:endParaRPr kumimoji="1" lang="ru-RU" sz="2000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20669" y="2892426"/>
            <a:ext cx="3168650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/>
              <a:t>Опрерационные и</a:t>
            </a:r>
          </a:p>
          <a:p>
            <a:pPr algn="ctr"/>
            <a:r>
              <a:rPr kumimoji="1" lang="ru-RU" sz="2000"/>
              <a:t> внереализационые</a:t>
            </a:r>
          </a:p>
          <a:p>
            <a:pPr algn="ctr"/>
            <a:r>
              <a:rPr kumimoji="1" lang="ru-RU" sz="2000"/>
              <a:t> доходы и расходы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285182" y="4044554"/>
            <a:ext cx="338455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 dirty="0"/>
              <a:t>Прибыль до налогообложения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6821438" y="4116562"/>
            <a:ext cx="32400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/>
              <a:t>Налог на прибыль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2212157" y="5124054"/>
            <a:ext cx="4068761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 dirty="0"/>
              <a:t>Прибыль </a:t>
            </a:r>
            <a:r>
              <a:rPr kumimoji="1" lang="ru-RU" sz="2000" dirty="0" smtClean="0"/>
              <a:t>после налогообложения</a:t>
            </a:r>
          </a:p>
          <a:p>
            <a:pPr algn="ctr"/>
            <a:r>
              <a:rPr kumimoji="1" lang="ru-RU" sz="2000" dirty="0" smtClean="0"/>
              <a:t>(Чистая прибыль)</a:t>
            </a:r>
            <a:endParaRPr kumimoji="1" lang="ru-RU" sz="2000" dirty="0"/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1996257" y="6132117"/>
            <a:ext cx="24479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/>
              <a:t>Дивиденды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4588099" y="6132117"/>
            <a:ext cx="324117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dirty="0"/>
              <a:t>Реинвестированная </a:t>
            </a:r>
          </a:p>
          <a:p>
            <a:pPr algn="ctr"/>
            <a:r>
              <a:rPr kumimoji="1" lang="ru-RU" dirty="0" smtClean="0"/>
              <a:t>прибыль (</a:t>
            </a:r>
            <a:r>
              <a:rPr lang="ru-RU" dirty="0"/>
              <a:t>нераспределенная </a:t>
            </a:r>
            <a:r>
              <a:rPr kumimoji="1" lang="ru-RU" dirty="0" smtClean="0"/>
              <a:t>)</a:t>
            </a:r>
            <a:endParaRPr kumimoji="1" lang="ru-RU" dirty="0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5669037" y="2244329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5669732" y="3396854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5669732" y="4476602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3653755" y="3684192"/>
            <a:ext cx="719138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 sz="2000"/>
          </a:p>
        </p:txBody>
      </p:sp>
      <p:sp>
        <p:nvSpPr>
          <p:cNvPr id="20" name="AutoShape 34"/>
          <p:cNvSpPr>
            <a:spLocks noChangeArrowheads="1"/>
          </p:cNvSpPr>
          <p:nvPr/>
        </p:nvSpPr>
        <p:spPr bwMode="auto">
          <a:xfrm>
            <a:off x="1708919" y="5700317"/>
            <a:ext cx="1727200" cy="504825"/>
          </a:xfrm>
          <a:prstGeom prst="curvedRightArrow">
            <a:avLst>
              <a:gd name="adj1" fmla="val 20000"/>
              <a:gd name="adj2" fmla="val 40000"/>
              <a:gd name="adj3" fmla="val 11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auto">
          <a:xfrm>
            <a:off x="5020444" y="5700317"/>
            <a:ext cx="2520950" cy="431800"/>
          </a:xfrm>
          <a:prstGeom prst="curvedLeftArrow">
            <a:avLst>
              <a:gd name="adj1" fmla="val 20000"/>
              <a:gd name="adj2" fmla="val 40000"/>
              <a:gd name="adj3" fmla="val 1946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32"/>
          <p:cNvSpPr>
            <a:spLocks noChangeArrowheads="1"/>
          </p:cNvSpPr>
          <p:nvPr/>
        </p:nvSpPr>
        <p:spPr bwMode="auto">
          <a:xfrm>
            <a:off x="3653606" y="1380258"/>
            <a:ext cx="719138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 sz="2000"/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3653606" y="2442638"/>
            <a:ext cx="719138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 sz="2000"/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3653755" y="4764312"/>
            <a:ext cx="719138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-biblio.ru/book/bib/Sinergia/financ-managment/sg.files/image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69" y="1294234"/>
            <a:ext cx="9580631" cy="48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55573" y="140118"/>
            <a:ext cx="7825547" cy="764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Связь отчетов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4752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4"/>
          <p:cNvSpPr>
            <a:spLocks noChangeShapeType="1"/>
          </p:cNvSpPr>
          <p:nvPr/>
        </p:nvSpPr>
        <p:spPr bwMode="auto">
          <a:xfrm>
            <a:off x="304800" y="3716610"/>
            <a:ext cx="112776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67" name="Line 5"/>
          <p:cNvSpPr>
            <a:spLocks noChangeShapeType="1"/>
          </p:cNvSpPr>
          <p:nvPr/>
        </p:nvSpPr>
        <p:spPr bwMode="auto">
          <a:xfrm>
            <a:off x="304800" y="5221560"/>
            <a:ext cx="112776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1016001" y="982440"/>
            <a:ext cx="19945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«Притоки»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5892800" y="982440"/>
            <a:ext cx="1763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«Оттоки»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5283201" y="1583010"/>
            <a:ext cx="3230033" cy="6746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Проценты по </a:t>
            </a:r>
          </a:p>
          <a:p>
            <a:pPr algn="ctr"/>
            <a:r>
              <a:rPr lang="ru-RU" sz="2400"/>
              <a:t>кредитам</a:t>
            </a:r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5283200" y="2421210"/>
            <a:ext cx="32512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Налоги</a:t>
            </a:r>
          </a:p>
        </p:txBody>
      </p:sp>
      <p:sp>
        <p:nvSpPr>
          <p:cNvPr id="36873" name="Rectangle 11"/>
          <p:cNvSpPr>
            <a:spLocks noChangeArrowheads="1"/>
          </p:cNvSpPr>
          <p:nvPr/>
        </p:nvSpPr>
        <p:spPr bwMode="auto">
          <a:xfrm>
            <a:off x="5283200" y="3030810"/>
            <a:ext cx="3251200" cy="5334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Выплата из прибыли</a:t>
            </a: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5283200" y="3792810"/>
            <a:ext cx="3251200" cy="609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dirty="0"/>
          </a:p>
          <a:p>
            <a:pPr algn="ctr"/>
            <a:r>
              <a:rPr lang="ru-RU" sz="2400" dirty="0"/>
              <a:t>Приобретение</a:t>
            </a:r>
          </a:p>
          <a:p>
            <a:pPr algn="ctr"/>
            <a:r>
              <a:rPr lang="ru-RU" sz="2400" dirty="0"/>
              <a:t>долгосрочных активов</a:t>
            </a:r>
          </a:p>
          <a:p>
            <a:pPr algn="ctr"/>
            <a:endParaRPr lang="ru-RU" sz="2400" dirty="0"/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5283200" y="4478610"/>
            <a:ext cx="3251200" cy="7048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/>
              <a:t>Капитальное </a:t>
            </a:r>
          </a:p>
          <a:p>
            <a:pPr algn="ctr"/>
            <a:r>
              <a:rPr lang="ru-RU" sz="2400" dirty="0"/>
              <a:t>строительство </a:t>
            </a:r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5283201" y="5393011"/>
            <a:ext cx="3230033" cy="620713"/>
          </a:xfrm>
          <a:prstGeom prst="rect">
            <a:avLst/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Выплата кредитов</a:t>
            </a:r>
          </a:p>
        </p:txBody>
      </p:sp>
      <p:sp>
        <p:nvSpPr>
          <p:cNvPr id="36877" name="Rectangle 15"/>
          <p:cNvSpPr>
            <a:spLocks noChangeArrowheads="1"/>
          </p:cNvSpPr>
          <p:nvPr/>
        </p:nvSpPr>
        <p:spPr bwMode="auto">
          <a:xfrm>
            <a:off x="5283200" y="6078810"/>
            <a:ext cx="3251200" cy="533400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Дивиденды</a:t>
            </a:r>
          </a:p>
        </p:txBody>
      </p:sp>
      <p:sp>
        <p:nvSpPr>
          <p:cNvPr id="36878" name="AutoShape 16"/>
          <p:cNvSpPr>
            <a:spLocks noChangeArrowheads="1"/>
          </p:cNvSpPr>
          <p:nvPr/>
        </p:nvSpPr>
        <p:spPr bwMode="auto">
          <a:xfrm>
            <a:off x="3983567" y="1583010"/>
            <a:ext cx="406400" cy="4953000"/>
          </a:xfrm>
          <a:prstGeom prst="downArrow">
            <a:avLst>
              <a:gd name="adj1" fmla="val 50000"/>
              <a:gd name="adj2" fmla="val 406250"/>
            </a:avLst>
          </a:prstGeom>
          <a:solidFill>
            <a:srgbClr val="99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Rectangle 17"/>
          <p:cNvSpPr>
            <a:spLocks noChangeArrowheads="1"/>
          </p:cNvSpPr>
          <p:nvPr/>
        </p:nvSpPr>
        <p:spPr bwMode="auto">
          <a:xfrm>
            <a:off x="304800" y="3869010"/>
            <a:ext cx="2844800" cy="1143000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/>
              <a:t>Продажа </a:t>
            </a:r>
          </a:p>
          <a:p>
            <a:pPr algn="ctr"/>
            <a:r>
              <a:rPr lang="ru-RU" sz="2400" dirty="0"/>
              <a:t>долгосрочных </a:t>
            </a:r>
          </a:p>
          <a:p>
            <a:pPr algn="ctr"/>
            <a:r>
              <a:rPr lang="ru-RU" sz="2400" dirty="0"/>
              <a:t>активов</a:t>
            </a:r>
          </a:p>
        </p:txBody>
      </p:sp>
      <p:sp>
        <p:nvSpPr>
          <p:cNvPr id="36880" name="Rectangle 18"/>
          <p:cNvSpPr>
            <a:spLocks noChangeArrowheads="1"/>
          </p:cNvSpPr>
          <p:nvPr/>
        </p:nvSpPr>
        <p:spPr bwMode="auto">
          <a:xfrm>
            <a:off x="304800" y="5393011"/>
            <a:ext cx="2946400" cy="6207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Продажа акций</a:t>
            </a:r>
          </a:p>
        </p:txBody>
      </p:sp>
      <p:sp>
        <p:nvSpPr>
          <p:cNvPr id="36881" name="Rectangle 19"/>
          <p:cNvSpPr>
            <a:spLocks noChangeArrowheads="1"/>
          </p:cNvSpPr>
          <p:nvPr/>
        </p:nvSpPr>
        <p:spPr bwMode="auto">
          <a:xfrm>
            <a:off x="304800" y="6078810"/>
            <a:ext cx="29464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Получение </a:t>
            </a:r>
          </a:p>
          <a:p>
            <a:pPr algn="ctr"/>
            <a:r>
              <a:rPr lang="ru-RU" sz="2400"/>
              <a:t>кредитов</a:t>
            </a:r>
          </a:p>
        </p:txBody>
      </p:sp>
      <p:sp>
        <p:nvSpPr>
          <p:cNvPr id="36882" name="Line 20"/>
          <p:cNvSpPr>
            <a:spLocks noChangeShapeType="1"/>
          </p:cNvSpPr>
          <p:nvPr/>
        </p:nvSpPr>
        <p:spPr bwMode="auto">
          <a:xfrm>
            <a:off x="3373967" y="4543698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3" name="Line 21"/>
          <p:cNvSpPr>
            <a:spLocks noChangeShapeType="1"/>
          </p:cNvSpPr>
          <p:nvPr/>
        </p:nvSpPr>
        <p:spPr bwMode="auto">
          <a:xfrm>
            <a:off x="3352800" y="56216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4" name="Line 22"/>
          <p:cNvSpPr>
            <a:spLocks noChangeShapeType="1"/>
          </p:cNvSpPr>
          <p:nvPr/>
        </p:nvSpPr>
        <p:spPr bwMode="auto">
          <a:xfrm>
            <a:off x="3352800" y="63074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5" name="Line 23"/>
          <p:cNvSpPr>
            <a:spLocks noChangeShapeType="1"/>
          </p:cNvSpPr>
          <p:nvPr/>
        </p:nvSpPr>
        <p:spPr bwMode="auto">
          <a:xfrm>
            <a:off x="4673600" y="26498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6" name="Line 24"/>
          <p:cNvSpPr>
            <a:spLocks noChangeShapeType="1"/>
          </p:cNvSpPr>
          <p:nvPr/>
        </p:nvSpPr>
        <p:spPr bwMode="auto">
          <a:xfrm>
            <a:off x="4572000" y="33356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7" name="Line 25"/>
          <p:cNvSpPr>
            <a:spLocks noChangeShapeType="1"/>
          </p:cNvSpPr>
          <p:nvPr/>
        </p:nvSpPr>
        <p:spPr bwMode="auto">
          <a:xfrm>
            <a:off x="4572000" y="40214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8" name="Line 26"/>
          <p:cNvSpPr>
            <a:spLocks noChangeShapeType="1"/>
          </p:cNvSpPr>
          <p:nvPr/>
        </p:nvSpPr>
        <p:spPr bwMode="auto">
          <a:xfrm>
            <a:off x="4572000" y="47072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9" name="Line 27"/>
          <p:cNvSpPr>
            <a:spLocks noChangeShapeType="1"/>
          </p:cNvSpPr>
          <p:nvPr/>
        </p:nvSpPr>
        <p:spPr bwMode="auto">
          <a:xfrm>
            <a:off x="4572000" y="56216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90" name="Line 28"/>
          <p:cNvSpPr>
            <a:spLocks noChangeShapeType="1"/>
          </p:cNvSpPr>
          <p:nvPr/>
        </p:nvSpPr>
        <p:spPr bwMode="auto">
          <a:xfrm>
            <a:off x="4572000" y="63074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91" name="Text Box 29"/>
          <p:cNvSpPr txBox="1">
            <a:spLocks noChangeArrowheads="1"/>
          </p:cNvSpPr>
          <p:nvPr/>
        </p:nvSpPr>
        <p:spPr bwMode="auto">
          <a:xfrm>
            <a:off x="9263341" y="1535633"/>
            <a:ext cx="21721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 dirty="0"/>
              <a:t>ОСНОВНАЯ</a:t>
            </a:r>
          </a:p>
          <a:p>
            <a:pPr algn="ctr" eaLnBrk="1" hangingPunct="1"/>
            <a:r>
              <a:rPr lang="ru-RU" sz="2000" dirty="0" smtClean="0"/>
              <a:t>ДЕЯТЕЛЬНОСТЬ</a:t>
            </a:r>
            <a:endParaRPr lang="ru-RU" sz="2000" dirty="0"/>
          </a:p>
        </p:txBody>
      </p:sp>
      <p:sp>
        <p:nvSpPr>
          <p:cNvPr id="36892" name="Text Box 30"/>
          <p:cNvSpPr txBox="1">
            <a:spLocks noChangeArrowheads="1"/>
          </p:cNvSpPr>
          <p:nvPr/>
        </p:nvSpPr>
        <p:spPr bwMode="auto">
          <a:xfrm>
            <a:off x="8487407" y="3741762"/>
            <a:ext cx="372400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 dirty="0" smtClean="0"/>
              <a:t>ИНВЕСТИЦИОННАЯ</a:t>
            </a:r>
            <a:endParaRPr lang="ru-RU" b="1" dirty="0"/>
          </a:p>
          <a:p>
            <a:pPr algn="ctr" eaLnBrk="1" hangingPunct="1"/>
            <a:r>
              <a:rPr lang="ru-RU" sz="1800" dirty="0" smtClean="0"/>
              <a:t>ДЕЯТЕЛЬНОСТЬ</a:t>
            </a:r>
            <a:endParaRPr lang="ru-RU" sz="1800" dirty="0"/>
          </a:p>
        </p:txBody>
      </p:sp>
      <p:sp>
        <p:nvSpPr>
          <p:cNvPr id="36893" name="Text Box 31"/>
          <p:cNvSpPr txBox="1">
            <a:spLocks noChangeArrowheads="1"/>
          </p:cNvSpPr>
          <p:nvPr/>
        </p:nvSpPr>
        <p:spPr bwMode="auto">
          <a:xfrm>
            <a:off x="8725031" y="5645002"/>
            <a:ext cx="33714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 dirty="0" smtClean="0"/>
              <a:t>ФИНАНСОВАЯ </a:t>
            </a:r>
            <a:endParaRPr lang="ru-RU" b="1" dirty="0"/>
          </a:p>
          <a:p>
            <a:pPr algn="ctr" eaLnBrk="1" hangingPunct="1"/>
            <a:r>
              <a:rPr lang="ru-RU" sz="2000" dirty="0" smtClean="0"/>
              <a:t>ДЕЯТЕЛЬНОСТЬ</a:t>
            </a:r>
            <a:endParaRPr lang="ru-RU" sz="2000" dirty="0"/>
          </a:p>
        </p:txBody>
      </p:sp>
      <p:sp>
        <p:nvSpPr>
          <p:cNvPr id="36894" name="Line 32"/>
          <p:cNvSpPr>
            <a:spLocks noChangeShapeType="1"/>
          </p:cNvSpPr>
          <p:nvPr/>
        </p:nvSpPr>
        <p:spPr bwMode="auto">
          <a:xfrm>
            <a:off x="4673600" y="19640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508" y="48990"/>
            <a:ext cx="90229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4000" b="1" u="sng" dirty="0" smtClean="0"/>
              <a:t>Отчёт о движении денежных средства</a:t>
            </a:r>
            <a:endParaRPr lang="ru-RU" sz="4000" b="1" u="sng" dirty="0"/>
          </a:p>
        </p:txBody>
      </p:sp>
      <p:pic>
        <p:nvPicPr>
          <p:cNvPr id="2050" name="Picture 2" descr="D:\ОДДС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1" y="127545"/>
            <a:ext cx="2095500" cy="118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355600" y="1583010"/>
            <a:ext cx="2844800" cy="838200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/>
              <a:t>Продажа </a:t>
            </a:r>
            <a:endParaRPr lang="ru-RU" sz="2400" dirty="0" smtClean="0"/>
          </a:p>
          <a:p>
            <a:pPr algn="ctr"/>
            <a:r>
              <a:rPr lang="ru-RU" sz="2400" dirty="0" smtClean="0"/>
              <a:t>товаров и услуг</a:t>
            </a:r>
            <a:endParaRPr lang="ru-RU" sz="2400" dirty="0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374650" y="2630760"/>
            <a:ext cx="2844800" cy="838200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 smtClean="0"/>
              <a:t>Прочие </a:t>
            </a:r>
          </a:p>
          <a:p>
            <a:pPr algn="ctr"/>
            <a:r>
              <a:rPr lang="ru-RU" sz="2400" dirty="0" smtClean="0"/>
              <a:t>поступления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991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14" y="277269"/>
            <a:ext cx="9089478" cy="51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" r="3846" b="20468"/>
          <a:stretch/>
        </p:blipFill>
        <p:spPr bwMode="auto">
          <a:xfrm>
            <a:off x="264894" y="3215041"/>
            <a:ext cx="3752850" cy="228104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http://ekzamensdan.ru/images/gosi_men/78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38" y="5717132"/>
            <a:ext cx="8708165" cy="8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496087"/>
            <a:ext cx="3368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Базовая формула </a:t>
            </a:r>
            <a:r>
              <a:rPr lang="ru-RU" sz="2400" b="1" dirty="0">
                <a:solidFill>
                  <a:srgbClr val="FF0000"/>
                </a:solidFill>
              </a:rPr>
              <a:t>порога рентабельности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по физическому объёму</a:t>
            </a:r>
          </a:p>
        </p:txBody>
      </p:sp>
      <p:pic>
        <p:nvPicPr>
          <p:cNvPr id="1026" name="Picture 2" descr="D:\Знак Важност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419" y="232112"/>
            <a:ext cx="18288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634</Words>
  <Application>Microsoft Office PowerPoint</Application>
  <PresentationFormat>Широкоэкранный</PresentationFormat>
  <Paragraphs>217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Times New Roman</vt:lpstr>
      <vt:lpstr>Wingdings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Кукиев Абай</cp:lastModifiedBy>
  <cp:revision>102</cp:revision>
  <dcterms:created xsi:type="dcterms:W3CDTF">2016-03-13T21:05:59Z</dcterms:created>
  <dcterms:modified xsi:type="dcterms:W3CDTF">2019-10-24T09:44:35Z</dcterms:modified>
</cp:coreProperties>
</file>